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62" r:id="rId2"/>
    <p:sldId id="263" r:id="rId3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pos="4581" userDrawn="1">
          <p15:clr>
            <a:srgbClr val="A4A3A4"/>
          </p15:clr>
        </p15:guide>
        <p15:guide id="4" orient="horz" pos="6520" userDrawn="1">
          <p15:clr>
            <a:srgbClr val="A4A3A4"/>
          </p15:clr>
        </p15:guide>
        <p15:guide id="5" orient="horz" pos="986" userDrawn="1">
          <p15:clr>
            <a:srgbClr val="A4A3A4"/>
          </p15:clr>
        </p15:guide>
        <p15:guide id="6" orient="horz" pos="533" userDrawn="1">
          <p15:clr>
            <a:srgbClr val="A4A3A4"/>
          </p15:clr>
        </p15:guide>
        <p15:guide id="8" orient="horz" pos="4365" userDrawn="1">
          <p15:clr>
            <a:srgbClr val="A4A3A4"/>
          </p15:clr>
        </p15:guide>
        <p15:guide id="10" orient="horz" pos="4184" userDrawn="1">
          <p15:clr>
            <a:srgbClr val="A4A3A4"/>
          </p15:clr>
        </p15:guide>
        <p15:guide id="16" orient="horz" userDrawn="1">
          <p15:clr>
            <a:srgbClr val="A4A3A4"/>
          </p15:clr>
        </p15:guide>
        <p15:guide id="18" pos="2290" userDrawn="1">
          <p15:clr>
            <a:srgbClr val="A4A3A4"/>
          </p15:clr>
        </p15:guide>
        <p15:guide id="19" pos="2472" userDrawn="1">
          <p15:clr>
            <a:srgbClr val="A4A3A4"/>
          </p15:clr>
        </p15:guide>
        <p15:guide id="20" orient="horz" pos="2279" userDrawn="1">
          <p15:clr>
            <a:srgbClr val="A4A3A4"/>
          </p15:clr>
        </p15:guide>
        <p15:guide id="22" orient="horz" pos="6735" userDrawn="1">
          <p15:clr>
            <a:srgbClr val="A4A3A4"/>
          </p15:clr>
        </p15:guide>
        <p15:guide id="23" orient="horz" pos="20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E1"/>
    <a:srgbClr val="003746"/>
    <a:srgbClr val="F0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37" autoAdjust="0"/>
  </p:normalViewPr>
  <p:slideViewPr>
    <p:cSldViewPr snapToGrid="0" snapToObjects="1">
      <p:cViewPr varScale="1">
        <p:scale>
          <a:sx n="64" d="100"/>
          <a:sy n="64" d="100"/>
        </p:scale>
        <p:origin x="3066" y="96"/>
      </p:cViewPr>
      <p:guideLst>
        <p:guide orient="horz" pos="192"/>
        <p:guide pos="181"/>
        <p:guide pos="4581"/>
        <p:guide orient="horz" pos="6520"/>
        <p:guide orient="horz" pos="986"/>
        <p:guide orient="horz" pos="533"/>
        <p:guide orient="horz" pos="4365"/>
        <p:guide orient="horz" pos="4184"/>
        <p:guide orient="horz"/>
        <p:guide pos="2290"/>
        <p:guide pos="2472"/>
        <p:guide orient="horz" pos="2279"/>
        <p:guide orient="horz" pos="6735"/>
        <p:guide orient="horz" pos="20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29" cy="498419"/>
          </a:xfrm>
          <a:prstGeom prst="rect">
            <a:avLst/>
          </a:prstGeom>
        </p:spPr>
        <p:txBody>
          <a:bodyPr vert="horz" lIns="134572" tIns="67286" rIns="134572" bIns="67286" rtlCol="0"/>
          <a:lstStyle>
            <a:lvl1pPr algn="l">
              <a:defRPr sz="18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284" y="1"/>
            <a:ext cx="2945029" cy="498419"/>
          </a:xfrm>
          <a:prstGeom prst="rect">
            <a:avLst/>
          </a:prstGeom>
        </p:spPr>
        <p:txBody>
          <a:bodyPr vert="horz" lIns="134572" tIns="67286" rIns="134572" bIns="67286" rtlCol="0"/>
          <a:lstStyle>
            <a:lvl1pPr algn="r">
              <a:defRPr sz="1800"/>
            </a:lvl1pPr>
          </a:lstStyle>
          <a:p>
            <a:fld id="{4B44059F-3D59-4051-8B7B-3F8B5BFBA290}" type="datetimeFigureOut">
              <a:rPr lang="sv-SE" smtClean="0"/>
              <a:t>2021-06-02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9838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4572" tIns="67286" rIns="134572" bIns="6728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713" y="4777862"/>
            <a:ext cx="5436249" cy="3908527"/>
          </a:xfrm>
          <a:prstGeom prst="rect">
            <a:avLst/>
          </a:prstGeom>
        </p:spPr>
        <p:txBody>
          <a:bodyPr vert="horz" lIns="134572" tIns="67286" rIns="134572" bIns="6728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220"/>
            <a:ext cx="2945029" cy="498418"/>
          </a:xfrm>
          <a:prstGeom prst="rect">
            <a:avLst/>
          </a:prstGeom>
        </p:spPr>
        <p:txBody>
          <a:bodyPr vert="horz" lIns="134572" tIns="67286" rIns="134572" bIns="67286" rtlCol="0" anchor="b"/>
          <a:lstStyle>
            <a:lvl1pPr algn="l">
              <a:defRPr sz="18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284" y="9428220"/>
            <a:ext cx="2945029" cy="498418"/>
          </a:xfrm>
          <a:prstGeom prst="rect">
            <a:avLst/>
          </a:prstGeom>
        </p:spPr>
        <p:txBody>
          <a:bodyPr vert="horz" lIns="134572" tIns="67286" rIns="134572" bIns="67286" rtlCol="0" anchor="b"/>
          <a:lstStyle>
            <a:lvl1pPr algn="r">
              <a:defRPr sz="1800"/>
            </a:lvl1pPr>
          </a:lstStyle>
          <a:p>
            <a:fld id="{0A7B4A1E-B354-4406-8E63-B7ED0DF45D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84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B4A1E-B354-4406-8E63-B7ED0DF45D1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328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092-9B0B-6F4B-BEB2-E1DBF389464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9CC6-9EE4-0541-ADCD-30DB535C1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88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092-9B0B-6F4B-BEB2-E1DBF389464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9CC6-9EE4-0541-ADCD-30DB535C1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6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092-9B0B-6F4B-BEB2-E1DBF389464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9CC6-9EE4-0541-ADCD-30DB535C1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4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092-9B0B-6F4B-BEB2-E1DBF389464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9CC6-9EE4-0541-ADCD-30DB535C1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092-9B0B-6F4B-BEB2-E1DBF389464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9CC6-9EE4-0541-ADCD-30DB535C1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9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092-9B0B-6F4B-BEB2-E1DBF389464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9CC6-9EE4-0541-ADCD-30DB535C1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71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092-9B0B-6F4B-BEB2-E1DBF389464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9CC6-9EE4-0541-ADCD-30DB535C1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20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092-9B0B-6F4B-BEB2-E1DBF389464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9CC6-9EE4-0541-ADCD-30DB535C1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38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092-9B0B-6F4B-BEB2-E1DBF389464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9CC6-9EE4-0541-ADCD-30DB535C1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91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092-9B0B-6F4B-BEB2-E1DBF389464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9CC6-9EE4-0541-ADCD-30DB535C1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8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0092-9B0B-6F4B-BEB2-E1DBF389464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D9CC6-9EE4-0541-ADCD-30DB535C1F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4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0092-9B0B-6F4B-BEB2-E1DBF389464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D9CC6-9EE4-0541-ADCD-30DB535C1F2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1AD3664-2FDD-C144-9DDE-BE3321A32B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1963" y="341313"/>
            <a:ext cx="2878492" cy="49658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9E6E1DC2-978E-E647-902F-DFD060F652BE}"/>
              </a:ext>
            </a:extLst>
          </p:cNvPr>
          <p:cNvSpPr txBox="1"/>
          <p:nvPr userDrawn="1"/>
        </p:nvSpPr>
        <p:spPr>
          <a:xfrm>
            <a:off x="6245518" y="313018"/>
            <a:ext cx="1204118" cy="48838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000" dirty="0" err="1">
                <a:latin typeface="F37 Moon" pitchFamily="2" charset="77"/>
              </a:rPr>
              <a:t>Sportrehab</a:t>
            </a:r>
            <a:r>
              <a:rPr lang="en-GB" sz="1000" dirty="0">
                <a:latin typeface="F37 Moon" pitchFamily="2" charset="77"/>
              </a:rPr>
              <a:t> </a:t>
            </a:r>
            <a:r>
              <a:rPr lang="en-GB" sz="1000" dirty="0" err="1">
                <a:latin typeface="F37 Moon" pitchFamily="2" charset="77"/>
              </a:rPr>
              <a:t>ingår</a:t>
            </a:r>
            <a:r>
              <a:rPr lang="en-GB" sz="1000" dirty="0">
                <a:latin typeface="F37 Moon" pitchFamily="2" charset="77"/>
              </a:rPr>
              <a:t> </a:t>
            </a:r>
            <a:r>
              <a:rPr lang="en-GB" sz="1000" dirty="0" err="1">
                <a:latin typeface="F37 Moon" pitchFamily="2" charset="77"/>
              </a:rPr>
              <a:t>i</a:t>
            </a:r>
            <a:r>
              <a:rPr lang="en-GB" sz="1000" dirty="0">
                <a:latin typeface="F37 Moon" pitchFamily="2" charset="77"/>
              </a:rPr>
              <a:t> </a:t>
            </a:r>
            <a:r>
              <a:rPr lang="en-GB" sz="1000" dirty="0" err="1">
                <a:latin typeface="F37 Moon" pitchFamily="2" charset="77"/>
              </a:rPr>
              <a:t>vårdval</a:t>
            </a:r>
            <a:r>
              <a:rPr lang="en-GB" sz="1000" dirty="0">
                <a:latin typeface="F37 Moon" pitchFamily="2" charset="77"/>
              </a:rPr>
              <a:t> Rehab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0ABDC12-A90A-6047-8094-92535EA1B11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33116" y="304800"/>
            <a:ext cx="496608" cy="49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0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Clr>
          <a:srgbClr val="00AAE1"/>
        </a:buClr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Clr>
          <a:srgbClr val="00AAE1"/>
        </a:buClr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Clr>
          <a:srgbClr val="00AAE1"/>
        </a:buClr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Clr>
          <a:srgbClr val="00AAE1"/>
        </a:buClr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Clr>
          <a:srgbClr val="00AAE1"/>
        </a:buClr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info@sportrehab.s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0ADEE94C-BEE7-F34B-A57A-374723514B48}"/>
              </a:ext>
            </a:extLst>
          </p:cNvPr>
          <p:cNvSpPr txBox="1"/>
          <p:nvPr/>
        </p:nvSpPr>
        <p:spPr>
          <a:xfrm>
            <a:off x="59718" y="1234667"/>
            <a:ext cx="7440239" cy="17637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5400"/>
              </a:lnSpc>
            </a:pPr>
            <a:r>
              <a:rPr lang="en-GB" sz="6600" b="1" dirty="0">
                <a:latin typeface="F37 Moon Bold" panose="00000700000000000000" pitchFamily="50" charset="0"/>
              </a:rPr>
              <a:t>REHAB MED IDROTTSPROFIL</a:t>
            </a:r>
            <a:br>
              <a:rPr lang="en-GB" sz="6600" b="1" dirty="0">
                <a:latin typeface="F37 Moon Bold" panose="00000700000000000000" pitchFamily="50" charset="0"/>
              </a:rPr>
            </a:br>
            <a:r>
              <a:rPr lang="en-GB" sz="3200" b="1" dirty="0">
                <a:solidFill>
                  <a:srgbClr val="00AAE1"/>
                </a:solidFill>
                <a:latin typeface="F37 Moon Bold" panose="00000700000000000000" pitchFamily="50" charset="0"/>
              </a:rPr>
              <a:t>SPECIALISTER PÅ IDROTTSSKADOR</a:t>
            </a:r>
          </a:p>
          <a:p>
            <a:pPr>
              <a:lnSpc>
                <a:spcPts val="5400"/>
              </a:lnSpc>
            </a:pPr>
            <a:endParaRPr lang="en-GB" sz="4800" b="1" dirty="0">
              <a:latin typeface="F37 Moon Bold" panose="00000700000000000000" pitchFamily="50" charset="0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AF8D20E-7368-AF45-8143-3AA48B411D2F}"/>
              </a:ext>
            </a:extLst>
          </p:cNvPr>
          <p:cNvSpPr txBox="1"/>
          <p:nvPr/>
        </p:nvSpPr>
        <p:spPr>
          <a:xfrm>
            <a:off x="342900" y="6613007"/>
            <a:ext cx="3311481" cy="2220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2400" b="1" dirty="0">
                <a:latin typeface="F37 Moon"/>
              </a:rPr>
              <a:t>Idrottsinriktad rehabilitering</a:t>
            </a:r>
          </a:p>
          <a:p>
            <a:endParaRPr lang="sv-SE" dirty="0">
              <a:latin typeface="F37 Moon"/>
            </a:endParaRPr>
          </a:p>
          <a:p>
            <a:r>
              <a:rPr lang="sv-SE" dirty="0" err="1">
                <a:latin typeface="F37 Moon"/>
              </a:rPr>
              <a:t>Sportrehab</a:t>
            </a:r>
            <a:r>
              <a:rPr lang="sv-SE" dirty="0">
                <a:latin typeface="F37 Moon"/>
              </a:rPr>
              <a:t> erbjuder dig en modern rehabilitering baserad på uppdaterad forskning och många års erfarenhet.</a:t>
            </a:r>
          </a:p>
          <a:p>
            <a:pPr marL="285750" indent="-285750">
              <a:lnSpc>
                <a:spcPts val="1800"/>
              </a:lnSpc>
              <a:spcAft>
                <a:spcPts val="300"/>
              </a:spcAft>
              <a:buClr>
                <a:srgbClr val="00AAE1"/>
              </a:buClr>
              <a:buFont typeface="Arial" panose="020B0604020202020204" pitchFamily="34" charset="0"/>
              <a:buChar char="•"/>
            </a:pPr>
            <a:endParaRPr lang="sv-SE" sz="1200" dirty="0">
              <a:latin typeface="F37 Moon" pitchFamily="2" charset="77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EC51069-66AC-4816-82D7-01FF3BEC9047}"/>
              </a:ext>
            </a:extLst>
          </p:cNvPr>
          <p:cNvSpPr txBox="1"/>
          <p:nvPr/>
        </p:nvSpPr>
        <p:spPr>
          <a:xfrm>
            <a:off x="3805577" y="6613007"/>
            <a:ext cx="3492499" cy="28973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b="1" dirty="0">
                <a:latin typeface="F37 Moon" pitchFamily="2" charset="77"/>
              </a:rPr>
              <a:t>Vi </a:t>
            </a:r>
            <a:r>
              <a:rPr lang="en-GB" sz="2400" b="1" dirty="0" err="1">
                <a:latin typeface="F37 Moon" pitchFamily="2" charset="77"/>
              </a:rPr>
              <a:t>erbjuder</a:t>
            </a:r>
            <a:r>
              <a:rPr lang="en-GB" sz="2400" b="1" dirty="0">
                <a:latin typeface="F37 Moon" pitchFamily="2" charset="77"/>
              </a:rPr>
              <a:t> </a:t>
            </a:r>
            <a:r>
              <a:rPr lang="en-GB" sz="2400" b="1" dirty="0" err="1">
                <a:latin typeface="F37 Moon" pitchFamily="2" charset="77"/>
              </a:rPr>
              <a:t>alltid</a:t>
            </a:r>
            <a:r>
              <a:rPr lang="en-GB" sz="2400" b="1" dirty="0">
                <a:latin typeface="F37 Moon" pitchFamily="2" charset="77"/>
              </a:rPr>
              <a:t>:</a:t>
            </a:r>
          </a:p>
          <a:p>
            <a:endParaRPr lang="en-GB" dirty="0">
              <a:latin typeface="F37 Moon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latin typeface="F37 Moon" pitchFamily="2" charset="77"/>
              </a:rPr>
              <a:t>Tid</a:t>
            </a:r>
            <a:r>
              <a:rPr lang="en-GB" sz="2000" dirty="0">
                <a:latin typeface="F37 Moon" pitchFamily="2" charset="77"/>
              </a:rPr>
              <a:t> </a:t>
            </a:r>
            <a:r>
              <a:rPr lang="en-GB" sz="2000" dirty="0" err="1">
                <a:latin typeface="F37 Moon" pitchFamily="2" charset="77"/>
              </a:rPr>
              <a:t>inom</a:t>
            </a:r>
            <a:r>
              <a:rPr lang="en-GB" sz="2000" dirty="0">
                <a:latin typeface="F37 Moon" pitchFamily="2" charset="77"/>
              </a:rPr>
              <a:t> 2 </a:t>
            </a:r>
            <a:r>
              <a:rPr lang="en-GB" sz="2000" dirty="0" err="1">
                <a:latin typeface="F37 Moon" pitchFamily="2" charset="77"/>
              </a:rPr>
              <a:t>dagar</a:t>
            </a:r>
            <a:endParaRPr lang="en-GB" sz="2000" dirty="0">
              <a:latin typeface="F37 Moon" pitchFamily="2" charset="77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F37 Moon" pitchFamily="2" charset="77"/>
              </a:rPr>
              <a:t>100 </a:t>
            </a:r>
            <a:r>
              <a:rPr lang="en-GB" sz="2000" dirty="0" err="1">
                <a:latin typeface="F37 Moon" pitchFamily="2" charset="77"/>
              </a:rPr>
              <a:t>kr</a:t>
            </a:r>
            <a:r>
              <a:rPr lang="en-GB" sz="2000" dirty="0">
                <a:latin typeface="F37 Moon" pitchFamily="2" charset="77"/>
              </a:rPr>
              <a:t>/</a:t>
            </a:r>
            <a:r>
              <a:rPr lang="en-GB" sz="2000" dirty="0" err="1">
                <a:latin typeface="F37 Moon" pitchFamily="2" charset="77"/>
              </a:rPr>
              <a:t>besök</a:t>
            </a:r>
            <a:r>
              <a:rPr lang="en-GB" sz="2000" dirty="0">
                <a:latin typeface="F37 Moon" pitchFamily="2" charset="77"/>
              </a:rPr>
              <a:t> </a:t>
            </a:r>
            <a:r>
              <a:rPr lang="en-GB" sz="1400" dirty="0">
                <a:latin typeface="F37 Moon" pitchFamily="2" charset="77"/>
              </a:rPr>
              <a:t>(Gratis under 20 </a:t>
            </a:r>
            <a:r>
              <a:rPr lang="en-GB" sz="1400" dirty="0" err="1">
                <a:latin typeface="F37 Moon" pitchFamily="2" charset="77"/>
              </a:rPr>
              <a:t>år</a:t>
            </a:r>
            <a:r>
              <a:rPr lang="en-GB" sz="1400" dirty="0">
                <a:latin typeface="F37 Moon" pitchFamily="2" charset="77"/>
              </a:rPr>
              <a:t> &amp; </a:t>
            </a:r>
            <a:r>
              <a:rPr lang="en-GB" sz="1400" dirty="0" err="1">
                <a:latin typeface="F37 Moon" pitchFamily="2" charset="77"/>
              </a:rPr>
              <a:t>över</a:t>
            </a:r>
            <a:r>
              <a:rPr lang="en-GB" sz="1400" dirty="0">
                <a:latin typeface="F37 Moon" pitchFamily="2" charset="77"/>
              </a:rPr>
              <a:t> 85 </a:t>
            </a:r>
            <a:r>
              <a:rPr lang="en-GB" sz="1400" dirty="0" err="1">
                <a:latin typeface="F37 Moon" pitchFamily="2" charset="77"/>
              </a:rPr>
              <a:t>år</a:t>
            </a:r>
            <a:r>
              <a:rPr lang="en-GB" sz="1400" dirty="0">
                <a:latin typeface="F37 Moon" pitchFamily="2" charset="77"/>
              </a:rPr>
              <a:t>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F37 Moon" pitchFamily="2" charset="77"/>
              </a:rPr>
              <a:t>Ingen remiss </a:t>
            </a:r>
            <a:r>
              <a:rPr lang="en-GB" sz="2000" dirty="0" err="1">
                <a:latin typeface="F37 Moon" pitchFamily="2" charset="77"/>
              </a:rPr>
              <a:t>krävs</a:t>
            </a:r>
            <a:endParaRPr lang="en-GB" sz="2000" dirty="0">
              <a:latin typeface="F37 Moon" pitchFamily="2" charset="7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99" y="8877646"/>
            <a:ext cx="7499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F37 Moon Regular"/>
                <a:cs typeface="F37 Moon Regular"/>
              </a:rPr>
              <a:t>Tidsbokning</a:t>
            </a:r>
            <a:r>
              <a:rPr lang="en-US" sz="2400" dirty="0">
                <a:latin typeface="F37 Moon Regular"/>
                <a:cs typeface="F37 Moon Regular"/>
              </a:rPr>
              <a:t>: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F37 Moon Regular"/>
                <a:cs typeface="F37 Moon Regular"/>
              </a:rPr>
              <a:t>sportrehab.se </a:t>
            </a:r>
            <a:endParaRPr lang="en-US" sz="2800" b="1" dirty="0">
              <a:solidFill>
                <a:schemeClr val="bg1"/>
              </a:solidFill>
              <a:latin typeface="F37 Moon Regular"/>
              <a:cs typeface="F37 Moon Regular"/>
            </a:endParaRPr>
          </a:p>
        </p:txBody>
      </p:sp>
      <p:pic>
        <p:nvPicPr>
          <p:cNvPr id="7" name="Picture 10" descr="iStock-1053331028.jpg">
            <a:extLst>
              <a:ext uri="{FF2B5EF4-FFF2-40B4-BE49-F238E27FC236}">
                <a16:creationId xmlns:a16="http://schemas.microsoft.com/office/drawing/2014/main" id="{5637C7B9-10C0-418C-B3EE-6C6C178B97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12235" b="8487"/>
          <a:stretch/>
        </p:blipFill>
        <p:spPr>
          <a:xfrm>
            <a:off x="3536673" y="3414513"/>
            <a:ext cx="3870117" cy="2897387"/>
          </a:xfrm>
          <a:prstGeom prst="rect">
            <a:avLst/>
          </a:prstGeom>
        </p:spPr>
      </p:pic>
      <p:pic>
        <p:nvPicPr>
          <p:cNvPr id="4" name="Picture 9" descr="iStock-490425470.jpg">
            <a:extLst>
              <a:ext uri="{FF2B5EF4-FFF2-40B4-BE49-F238E27FC236}">
                <a16:creationId xmlns:a16="http://schemas.microsoft.com/office/drawing/2014/main" id="{8B409E81-D2B3-48F7-A61E-CF423FE006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1" b="10753"/>
          <a:stretch/>
        </p:blipFill>
        <p:spPr>
          <a:xfrm>
            <a:off x="152885" y="3414513"/>
            <a:ext cx="3436937" cy="28973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3537ECE-5634-4216-AD1B-24C3C035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53" y="8991975"/>
            <a:ext cx="1598553" cy="157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074D3C5F-D483-4CBB-A254-027955D6C219}"/>
              </a:ext>
            </a:extLst>
          </p:cNvPr>
          <p:cNvSpPr txBox="1"/>
          <p:nvPr/>
        </p:nvSpPr>
        <p:spPr>
          <a:xfrm>
            <a:off x="2369414" y="9856436"/>
            <a:ext cx="2742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37 Moon Regular"/>
                <a:cs typeface="F37 Moon Regular"/>
              </a:rPr>
              <a:t>Eller </a:t>
            </a:r>
            <a:r>
              <a:rPr lang="en-US" sz="2000" dirty="0" err="1">
                <a:latin typeface="F37 Moon Regular"/>
                <a:cs typeface="F37 Moon Regular"/>
              </a:rPr>
              <a:t>skanna</a:t>
            </a:r>
            <a:r>
              <a:rPr lang="en-US" sz="2000" dirty="0">
                <a:latin typeface="F37 Moon Regular"/>
                <a:cs typeface="F37 Moon Regular"/>
              </a:rPr>
              <a:t> </a:t>
            </a:r>
            <a:r>
              <a:rPr lang="en-US" sz="2000" dirty="0" err="1">
                <a:latin typeface="F37 Moon Regular"/>
                <a:cs typeface="F37 Moon Regular"/>
              </a:rPr>
              <a:t>koden</a:t>
            </a:r>
            <a:r>
              <a:rPr lang="en-US" sz="2000" dirty="0">
                <a:latin typeface="F37 Moon Regular"/>
                <a:cs typeface="F37 Moon Regular"/>
              </a:rPr>
              <a:t>     med </a:t>
            </a:r>
            <a:r>
              <a:rPr lang="en-US" sz="2000" dirty="0" err="1">
                <a:latin typeface="F37 Moon Regular"/>
                <a:cs typeface="F37 Moon Regular"/>
              </a:rPr>
              <a:t>mobilkameran</a:t>
            </a:r>
            <a:r>
              <a:rPr lang="en-US" sz="2000" dirty="0">
                <a:latin typeface="F37 Moon Regular"/>
                <a:cs typeface="F37 Moon Regular"/>
              </a:rPr>
              <a:t> </a:t>
            </a:r>
            <a:r>
              <a:rPr lang="en-US" sz="2000" dirty="0">
                <a:latin typeface="F37 Moon Regular"/>
                <a:cs typeface="F37 Moon Regular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F37 Moon Regular"/>
                <a:cs typeface="F37 Moon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505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ruta 32">
            <a:extLst>
              <a:ext uri="{FF2B5EF4-FFF2-40B4-BE49-F238E27FC236}">
                <a16:creationId xmlns:a16="http://schemas.microsoft.com/office/drawing/2014/main" id="{6252FB1D-DF3D-1B49-A8B2-11C669350377}"/>
              </a:ext>
            </a:extLst>
          </p:cNvPr>
          <p:cNvSpPr txBox="1"/>
          <p:nvPr/>
        </p:nvSpPr>
        <p:spPr>
          <a:xfrm>
            <a:off x="287339" y="6929438"/>
            <a:ext cx="3323412" cy="342106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buClr>
                <a:srgbClr val="00AAE1"/>
              </a:buClr>
            </a:pPr>
            <a:r>
              <a:rPr lang="en-GB" sz="2200" b="1" dirty="0">
                <a:latin typeface="F37 Moon" pitchFamily="2" charset="77"/>
              </a:rPr>
              <a:t>Tidsbokning &amp; kontakt</a:t>
            </a:r>
            <a:endParaRPr lang="sv-SE" sz="2200" dirty="0" err="1">
              <a:latin typeface="F37 Moon" pitchFamily="2" charset="77"/>
            </a:endParaRPr>
          </a:p>
          <a:p>
            <a:pPr marL="171450" indent="-171450">
              <a:lnSpc>
                <a:spcPts val="1800"/>
              </a:lnSpc>
              <a:spcAft>
                <a:spcPts val="600"/>
              </a:spcAft>
              <a:buClr>
                <a:srgbClr val="00AAE1"/>
              </a:buClr>
              <a:buFont typeface="Arial" panose="020B0604020202020204" pitchFamily="34" charset="0"/>
              <a:buChar char="•"/>
            </a:pPr>
            <a:endParaRPr lang="sv-SE" sz="1400" dirty="0" err="1">
              <a:latin typeface="F37 Moon" pitchFamily="2" charset="77"/>
            </a:endParaRPr>
          </a:p>
          <a:p>
            <a:pPr marL="171450" indent="-171450">
              <a:lnSpc>
                <a:spcPts val="1800"/>
              </a:lnSpc>
              <a:spcAft>
                <a:spcPts val="300"/>
              </a:spcAft>
              <a:buClr>
                <a:srgbClr val="00AAE1"/>
              </a:buClr>
              <a:buFont typeface="Arial" panose="020B0604020202020204" pitchFamily="34" charset="0"/>
              <a:buChar char="•"/>
            </a:pPr>
            <a:r>
              <a:rPr lang="sv-SE" sz="1400" dirty="0">
                <a:latin typeface="F37 Moon" pitchFamily="2" charset="77"/>
              </a:rPr>
              <a:t>Tid inom 2 dagar</a:t>
            </a:r>
          </a:p>
          <a:p>
            <a:pPr marL="171450" indent="-171450">
              <a:lnSpc>
                <a:spcPts val="1800"/>
              </a:lnSpc>
              <a:spcAft>
                <a:spcPts val="300"/>
              </a:spcAft>
              <a:buClr>
                <a:srgbClr val="00AAE1"/>
              </a:buClr>
              <a:buFont typeface="Arial" panose="020B0604020202020204" pitchFamily="34" charset="0"/>
              <a:buChar char="•"/>
            </a:pPr>
            <a:r>
              <a:rPr lang="sv-SE" sz="1400" dirty="0">
                <a:latin typeface="F37 Moon" pitchFamily="2" charset="77"/>
              </a:rPr>
              <a:t>100 kr/besök (frikort gäller)</a:t>
            </a:r>
          </a:p>
          <a:p>
            <a:pPr marL="171450" indent="-171450">
              <a:lnSpc>
                <a:spcPts val="1800"/>
              </a:lnSpc>
              <a:spcAft>
                <a:spcPts val="300"/>
              </a:spcAft>
              <a:buClr>
                <a:srgbClr val="00AAE1"/>
              </a:buClr>
              <a:buFont typeface="Arial" panose="020B0604020202020204" pitchFamily="34" charset="0"/>
              <a:buChar char="•"/>
            </a:pPr>
            <a:r>
              <a:rPr lang="sv-SE" sz="1400" dirty="0">
                <a:latin typeface="F37 Moon" pitchFamily="2" charset="77"/>
              </a:rPr>
              <a:t>Gratis för alla under 20 år &amp; över 85 år</a:t>
            </a:r>
          </a:p>
          <a:p>
            <a:pPr marL="171450" indent="-171450">
              <a:lnSpc>
                <a:spcPts val="1800"/>
              </a:lnSpc>
              <a:spcAft>
                <a:spcPts val="300"/>
              </a:spcAft>
              <a:buClr>
                <a:srgbClr val="00AAE1"/>
              </a:buClr>
              <a:buFont typeface="Arial" panose="020B0604020202020204" pitchFamily="34" charset="0"/>
              <a:buChar char="•"/>
            </a:pPr>
            <a:r>
              <a:rPr lang="sv-SE" sz="1400" dirty="0">
                <a:latin typeface="F37 Moon" pitchFamily="2" charset="77"/>
              </a:rPr>
              <a:t>Ingen remiss behövs.</a:t>
            </a:r>
          </a:p>
          <a:p>
            <a:pPr marL="171450" indent="-171450">
              <a:lnSpc>
                <a:spcPts val="1800"/>
              </a:lnSpc>
              <a:spcAft>
                <a:spcPts val="300"/>
              </a:spcAft>
              <a:buClr>
                <a:srgbClr val="00AAE1"/>
              </a:buClr>
              <a:buFont typeface="Arial" panose="020B0604020202020204" pitchFamily="34" charset="0"/>
              <a:buChar char="•"/>
            </a:pPr>
            <a:endParaRPr lang="sv-SE" sz="2200" b="1" dirty="0" err="1">
              <a:latin typeface="F37 Moon" pitchFamily="2" charset="77"/>
            </a:endParaRPr>
          </a:p>
          <a:p>
            <a:r>
              <a:rPr lang="en-GB" sz="2200" b="1" dirty="0">
                <a:latin typeface="F37 Moon" pitchFamily="2" charset="77"/>
              </a:rPr>
              <a:t>Boka </a:t>
            </a:r>
            <a:r>
              <a:rPr lang="en-GB" sz="2200" b="1" dirty="0" err="1">
                <a:latin typeface="F37 Moon" pitchFamily="2" charset="77"/>
              </a:rPr>
              <a:t>tid</a:t>
            </a:r>
            <a:endParaRPr lang="en-GB" sz="2200" b="1" dirty="0">
              <a:latin typeface="F37 Moon" pitchFamily="2" charset="77"/>
            </a:endParaRPr>
          </a:p>
          <a:p>
            <a:r>
              <a:rPr lang="en-GB" sz="1400" dirty="0">
                <a:latin typeface="F37 Moon" pitchFamily="2" charset="77"/>
              </a:rPr>
              <a:t>sportrehab.se</a:t>
            </a:r>
            <a:endParaRPr lang="en-GB" sz="1050" dirty="0">
              <a:latin typeface="F37 Moon" pitchFamily="2" charset="77"/>
            </a:endParaRPr>
          </a:p>
          <a:p>
            <a:r>
              <a:rPr lang="en-GB" sz="1400" dirty="0">
                <a:latin typeface="F37 Moon" pitchFamily="2" charset="77"/>
                <a:hlinkClick r:id="rId2"/>
              </a:rPr>
              <a:t>info@sportrehab.se</a:t>
            </a:r>
            <a:endParaRPr lang="en-GB" sz="1400" dirty="0">
              <a:latin typeface="F37 Moon" pitchFamily="2" charset="77"/>
            </a:endParaRPr>
          </a:p>
          <a:p>
            <a:r>
              <a:rPr lang="en-GB" sz="1400" dirty="0">
                <a:latin typeface="F37 Moon" pitchFamily="2" charset="77"/>
              </a:rPr>
              <a:t>031-15 15 36</a:t>
            </a:r>
          </a:p>
          <a:p>
            <a:endParaRPr lang="en-GB" sz="1400" dirty="0">
              <a:latin typeface="F37 Moon" pitchFamily="2" charset="77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E748C139-BA2A-7145-9A2A-A7E476FABCD3}"/>
              </a:ext>
            </a:extLst>
          </p:cNvPr>
          <p:cNvSpPr txBox="1"/>
          <p:nvPr/>
        </p:nvSpPr>
        <p:spPr>
          <a:xfrm>
            <a:off x="3931291" y="1572768"/>
            <a:ext cx="3301340" cy="1690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2000" b="1" dirty="0">
                <a:latin typeface="F37 Moon" pitchFamily="2" charset="77"/>
              </a:rPr>
              <a:t>Handspecialister</a:t>
            </a:r>
            <a:endParaRPr lang="sv-SE" sz="2200" dirty="0">
              <a:latin typeface="F37 Moon" pitchFamily="2" charset="77"/>
            </a:endParaRPr>
          </a:p>
          <a:p>
            <a:endParaRPr lang="sv-SE" sz="1400" dirty="0">
              <a:latin typeface="F37 Moon" pitchFamily="2" charset="77"/>
            </a:endParaRPr>
          </a:p>
          <a:p>
            <a:r>
              <a:rPr lang="sv-SE" sz="1400" dirty="0">
                <a:latin typeface="F37 Moon" pitchFamily="2" charset="77"/>
              </a:rPr>
              <a:t>Våra handterapeuter har lång erfarenhet och är specialiserade inom rehabilitering av skador och besvär i finger, hand och armbåge 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A9B4BBB3-08A2-B343-BEBA-D12ED580A507}"/>
              </a:ext>
            </a:extLst>
          </p:cNvPr>
          <p:cNvSpPr txBox="1"/>
          <p:nvPr/>
        </p:nvSpPr>
        <p:spPr>
          <a:xfrm>
            <a:off x="3931291" y="6929438"/>
            <a:ext cx="3323412" cy="342106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2200" b="1" dirty="0">
                <a:latin typeface="F37 Moon" pitchFamily="2" charset="77"/>
              </a:rPr>
              <a:t>Ni hittar </a:t>
            </a:r>
            <a:r>
              <a:rPr lang="en-GB" sz="2200" b="1" dirty="0" err="1">
                <a:latin typeface="F37 Moon" pitchFamily="2" charset="77"/>
              </a:rPr>
              <a:t>oss</a:t>
            </a:r>
            <a:r>
              <a:rPr lang="en-GB" sz="2200" b="1" dirty="0">
                <a:latin typeface="F37 Moon" pitchFamily="2" charset="77"/>
              </a:rPr>
              <a:t> </a:t>
            </a:r>
            <a:r>
              <a:rPr lang="en-GB" sz="2200" b="1" dirty="0" err="1">
                <a:latin typeface="F37 Moon" pitchFamily="2" charset="77"/>
              </a:rPr>
              <a:t>här</a:t>
            </a:r>
            <a:endParaRPr lang="en-GB" sz="2200" dirty="0">
              <a:latin typeface="F37 Moon" pitchFamily="2" charset="77"/>
            </a:endParaRPr>
          </a:p>
          <a:p>
            <a:endParaRPr lang="en-GB" sz="1400" dirty="0">
              <a:latin typeface="F37 Moon" pitchFamily="2" charset="77"/>
            </a:endParaRPr>
          </a:p>
          <a:p>
            <a:r>
              <a:rPr lang="en-GB" sz="1800" dirty="0" err="1">
                <a:solidFill>
                  <a:srgbClr val="00AAE1"/>
                </a:solidFill>
                <a:latin typeface="F37 Moon" pitchFamily="2" charset="77"/>
              </a:rPr>
              <a:t>Sportrehab</a:t>
            </a:r>
            <a:r>
              <a:rPr lang="en-GB" sz="1800" dirty="0">
                <a:solidFill>
                  <a:srgbClr val="00AAE1"/>
                </a:solidFill>
                <a:latin typeface="F37 Moon" pitchFamily="2" charset="77"/>
              </a:rPr>
              <a:t> </a:t>
            </a:r>
            <a:r>
              <a:rPr lang="en-GB" sz="1800" dirty="0" err="1">
                <a:latin typeface="F37 Moon" pitchFamily="2" charset="77"/>
              </a:rPr>
              <a:t>Frölunda</a:t>
            </a:r>
            <a:endParaRPr lang="en-GB" sz="1400" dirty="0">
              <a:latin typeface="F37 Moon" pitchFamily="2" charset="77"/>
            </a:endParaRPr>
          </a:p>
          <a:p>
            <a:r>
              <a:rPr lang="en-GB" sz="1400" dirty="0" err="1">
                <a:latin typeface="F37 Moon" pitchFamily="2" charset="77"/>
              </a:rPr>
              <a:t>Nära</a:t>
            </a:r>
            <a:r>
              <a:rPr lang="en-GB" sz="1400" dirty="0">
                <a:latin typeface="F37 Moon" pitchFamily="2" charset="77"/>
              </a:rPr>
              <a:t> </a:t>
            </a:r>
            <a:r>
              <a:rPr lang="en-GB" sz="1400" dirty="0" err="1">
                <a:latin typeface="F37 Moon" pitchFamily="2" charset="77"/>
              </a:rPr>
              <a:t>Radiomotet</a:t>
            </a:r>
            <a:endParaRPr lang="en-GB" sz="1400" dirty="0">
              <a:latin typeface="F37 Moon" pitchFamily="2" charset="77"/>
            </a:endParaRPr>
          </a:p>
          <a:p>
            <a:endParaRPr lang="en-GB" sz="1050" dirty="0">
              <a:solidFill>
                <a:srgbClr val="00AAE1"/>
              </a:solidFill>
              <a:latin typeface="F37 Moon" pitchFamily="2" charset="77"/>
            </a:endParaRPr>
          </a:p>
          <a:p>
            <a:r>
              <a:rPr lang="en-GB" sz="1800" dirty="0" err="1">
                <a:solidFill>
                  <a:srgbClr val="00AAE1"/>
                </a:solidFill>
                <a:latin typeface="F37 Moon" pitchFamily="2" charset="77"/>
              </a:rPr>
              <a:t>Sportrehab</a:t>
            </a:r>
            <a:r>
              <a:rPr lang="en-GB" sz="1800" dirty="0">
                <a:solidFill>
                  <a:srgbClr val="00AAE1"/>
                </a:solidFill>
                <a:latin typeface="F37 Moon" pitchFamily="2" charset="77"/>
              </a:rPr>
              <a:t> </a:t>
            </a:r>
            <a:r>
              <a:rPr lang="en-GB" sz="1800" dirty="0" err="1">
                <a:latin typeface="F37 Moon" pitchFamily="2" charset="77"/>
              </a:rPr>
              <a:t>Göteborg</a:t>
            </a:r>
            <a:endParaRPr lang="en-GB" sz="1800" dirty="0">
              <a:latin typeface="F37 Moon" pitchFamily="2" charset="77"/>
            </a:endParaRPr>
          </a:p>
          <a:p>
            <a:r>
              <a:rPr lang="en-GB" sz="1400" dirty="0" err="1">
                <a:latin typeface="F37 Moon" pitchFamily="2" charset="77"/>
              </a:rPr>
              <a:t>Nära</a:t>
            </a:r>
            <a:r>
              <a:rPr lang="en-GB" sz="1400" dirty="0">
                <a:latin typeface="F37 Moon" pitchFamily="2" charset="77"/>
              </a:rPr>
              <a:t> </a:t>
            </a:r>
            <a:r>
              <a:rPr lang="en-GB" sz="1400" dirty="0" err="1">
                <a:latin typeface="F37 Moon" pitchFamily="2" charset="77"/>
              </a:rPr>
              <a:t>centralen</a:t>
            </a:r>
            <a:endParaRPr lang="en-GB" sz="1400" dirty="0">
              <a:latin typeface="F37 Moon" pitchFamily="2" charset="77"/>
            </a:endParaRPr>
          </a:p>
          <a:p>
            <a:endParaRPr lang="en-GB" sz="1600" b="1" dirty="0">
              <a:solidFill>
                <a:srgbClr val="00AAE1"/>
              </a:solidFill>
              <a:latin typeface="F37 Moon Bold It" pitchFamily="2" charset="77"/>
            </a:endParaRPr>
          </a:p>
          <a:p>
            <a:endParaRPr lang="en-GB" sz="1600" b="1" dirty="0">
              <a:solidFill>
                <a:srgbClr val="00AAE1"/>
              </a:solidFill>
              <a:latin typeface="F37 Moon Bold It" pitchFamily="2" charset="77"/>
            </a:endParaRPr>
          </a:p>
          <a:p>
            <a:pPr>
              <a:spcAft>
                <a:spcPts val="0"/>
              </a:spcAft>
            </a:pPr>
            <a:r>
              <a:rPr lang="sv-SE" sz="1400" dirty="0">
                <a:latin typeface="F37 Moon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Mån – Tors		7 – 20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F37 Moon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Fredag		7 – 17</a:t>
            </a:r>
          </a:p>
          <a:p>
            <a:pPr>
              <a:spcAft>
                <a:spcPts val="0"/>
              </a:spcAft>
            </a:pPr>
            <a:r>
              <a:rPr lang="sv-SE" sz="1400" dirty="0">
                <a:latin typeface="F37 Moon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Lördag		8 – 15</a:t>
            </a:r>
          </a:p>
          <a:p>
            <a:pPr>
              <a:spcAft>
                <a:spcPts val="0"/>
              </a:spcAft>
            </a:pPr>
            <a:endParaRPr lang="en-GB" sz="1400" dirty="0" err="1">
              <a:latin typeface="F37 Moon" pitchFamily="2" charset="77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A3BAB77-9255-4054-A578-4DC9C1B9D2E5}"/>
              </a:ext>
            </a:extLst>
          </p:cNvPr>
          <p:cNvSpPr txBox="1"/>
          <p:nvPr/>
        </p:nvSpPr>
        <p:spPr>
          <a:xfrm>
            <a:off x="458644" y="1572769"/>
            <a:ext cx="3301340" cy="1690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2000" b="1" dirty="0">
                <a:latin typeface="F37 Moon" pitchFamily="2" charset="77"/>
              </a:rPr>
              <a:t>Fysioterapeuter</a:t>
            </a:r>
            <a:endParaRPr lang="sv-SE" sz="2200" dirty="0">
              <a:latin typeface="F37 Moon" pitchFamily="2" charset="77"/>
            </a:endParaRPr>
          </a:p>
          <a:p>
            <a:endParaRPr lang="sv-SE" sz="1400" dirty="0">
              <a:latin typeface="F37 Moon" pitchFamily="2" charset="77"/>
            </a:endParaRPr>
          </a:p>
          <a:p>
            <a:r>
              <a:rPr lang="sv-SE" sz="1400" dirty="0">
                <a:latin typeface="F37 Moon" pitchFamily="2" charset="77"/>
              </a:rPr>
              <a:t>Våra fysioterapeuter har lång och god erfarenhet inom rehabilitering av idrott- och motionsskador. Vi strävar efter att hjälpa allt från elitidrottare till motionärer till ett aktivt och friskt liv.</a:t>
            </a:r>
          </a:p>
        </p:txBody>
      </p:sp>
      <p:pic>
        <p:nvPicPr>
          <p:cNvPr id="5" name="Picture 10" descr="iStock-1053331028.jpg">
            <a:extLst>
              <a:ext uri="{FF2B5EF4-FFF2-40B4-BE49-F238E27FC236}">
                <a16:creationId xmlns:a16="http://schemas.microsoft.com/office/drawing/2014/main" id="{6406A7BE-4BD4-4A6B-91EE-BE7798D442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12235" b="8487"/>
          <a:stretch/>
        </p:blipFill>
        <p:spPr>
          <a:xfrm>
            <a:off x="3536673" y="3414513"/>
            <a:ext cx="3870117" cy="2897387"/>
          </a:xfrm>
          <a:prstGeom prst="rect">
            <a:avLst/>
          </a:prstGeom>
        </p:spPr>
      </p:pic>
      <p:pic>
        <p:nvPicPr>
          <p:cNvPr id="9" name="Picture 9" descr="iStock-490425470.jpg">
            <a:extLst>
              <a:ext uri="{FF2B5EF4-FFF2-40B4-BE49-F238E27FC236}">
                <a16:creationId xmlns:a16="http://schemas.microsoft.com/office/drawing/2014/main" id="{85C2BF82-C9A4-42D4-9C8C-CB8F10DF33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1" b="10753"/>
          <a:stretch/>
        </p:blipFill>
        <p:spPr>
          <a:xfrm>
            <a:off x="342900" y="3414513"/>
            <a:ext cx="3436937" cy="28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52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portRehab">
      <a:dk1>
        <a:srgbClr val="001E28"/>
      </a:dk1>
      <a:lt1>
        <a:srgbClr val="00AAE1"/>
      </a:lt1>
      <a:dk2>
        <a:srgbClr val="B9EBF7"/>
      </a:dk2>
      <a:lt2>
        <a:srgbClr val="F0F8FA"/>
      </a:lt2>
      <a:accent1>
        <a:srgbClr val="FFFFFF"/>
      </a:accent1>
      <a:accent2>
        <a:srgbClr val="FFAA50"/>
      </a:accent2>
      <a:accent3>
        <a:srgbClr val="9C9B9B"/>
      </a:accent3>
      <a:accent4>
        <a:srgbClr val="ECECEC"/>
      </a:accent4>
      <a:accent5>
        <a:srgbClr val="FFFFFF"/>
      </a:accent5>
      <a:accent6>
        <a:srgbClr val="FFFFFF"/>
      </a:accent6>
      <a:hlink>
        <a:srgbClr val="00AAE1"/>
      </a:hlink>
      <a:folHlink>
        <a:srgbClr val="00AAE1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3179</TotalTime>
  <Words>188</Words>
  <Application>Microsoft Office PowerPoint</Application>
  <PresentationFormat>Anpassad</PresentationFormat>
  <Paragraphs>42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F37 Moon</vt:lpstr>
      <vt:lpstr>F37 Moon Bold</vt:lpstr>
      <vt:lpstr>F37 Moon Bold It</vt:lpstr>
      <vt:lpstr>F37 Moon Regular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Simon Alverman</dc:creator>
  <cp:lastModifiedBy>Sjukgymnast</cp:lastModifiedBy>
  <cp:revision>65</cp:revision>
  <cp:lastPrinted>2021-05-17T05:15:53Z</cp:lastPrinted>
  <dcterms:created xsi:type="dcterms:W3CDTF">2020-01-03T14:41:59Z</dcterms:created>
  <dcterms:modified xsi:type="dcterms:W3CDTF">2021-06-02T07:15:28Z</dcterms:modified>
</cp:coreProperties>
</file>